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embeddings/oleObject1.bin" ContentType="application/vnd.openxmlformats-officedocument.oleObject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3"/>
  </p:handoutMasterIdLst>
  <p:sldIdLst>
    <p:sldId id="310" r:id="rId2"/>
    <p:sldId id="256" r:id="rId3"/>
    <p:sldId id="31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3" r:id="rId58"/>
    <p:sldId id="315" r:id="rId59"/>
    <p:sldId id="314" r:id="rId60"/>
    <p:sldId id="316" r:id="rId61"/>
    <p:sldId id="311" r:id="rId6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FF3300"/>
    <a:srgbClr val="FFFF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3" autoAdjust="0"/>
    <p:restoredTop sz="90939" autoAdjust="0"/>
  </p:normalViewPr>
  <p:slideViewPr>
    <p:cSldViewPr snapToGrid="0">
      <p:cViewPr varScale="1">
        <p:scale>
          <a:sx n="78" d="100"/>
          <a:sy n="78" d="100"/>
        </p:scale>
        <p:origin x="15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5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0B06AD-64C0-4F47-B013-7897FA9EF0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050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ACD46-5F97-FC45-A1CB-41E08EA411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45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0F9C30-A1F9-CB4C-AF9C-038CDD2EE3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22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02E9FC-56FA-6E42-9D91-F2E1110F9E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64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172368-9A8A-0946-A739-E87CD82C61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658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ACDDA5-3CE7-CD44-AD92-B8C9418AFA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653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124A06-7F2C-D049-9B1F-5D128E4624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26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A6D52D-A665-194F-8391-C84FC51B51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935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39429-A3C4-AA44-9505-58B3A3B636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46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D5A503-3F6C-3442-99A8-4626F8FC75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511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5F87A0-1596-F349-B68D-3FCCA90407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4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D4217C-6AE9-F042-9719-21C61717FC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58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BF978B-4BEA-E148-A3DB-866FBD7280C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888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195288-E992-1E40-80AB-64893990E77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7.xml"/><Relationship Id="rId18" Type="http://schemas.openxmlformats.org/officeDocument/2006/relationships/slide" Target="slide6.xml"/><Relationship Id="rId26" Type="http://schemas.openxmlformats.org/officeDocument/2006/relationships/slide" Target="slide14.xml"/><Relationship Id="rId3" Type="http://schemas.openxmlformats.org/officeDocument/2006/relationships/slide" Target="slide2.xml"/><Relationship Id="rId21" Type="http://schemas.openxmlformats.org/officeDocument/2006/relationships/slide" Target="slide15.xml"/><Relationship Id="rId7" Type="http://schemas.openxmlformats.org/officeDocument/2006/relationships/slide" Target="slide13.xml"/><Relationship Id="rId12" Type="http://schemas.openxmlformats.org/officeDocument/2006/relationships/slide" Target="slide12.xm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58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slide" Target="slide17.xml"/><Relationship Id="rId24" Type="http://schemas.openxmlformats.org/officeDocument/2006/relationships/slide" Target="slide24.xml"/><Relationship Id="rId5" Type="http://schemas.openxmlformats.org/officeDocument/2006/relationships/slide" Target="slide23.xml"/><Relationship Id="rId15" Type="http://schemas.openxmlformats.org/officeDocument/2006/relationships/slide" Target="slide21.xml"/><Relationship Id="rId23" Type="http://schemas.openxmlformats.org/officeDocument/2006/relationships/slide" Target="slide5.xml"/><Relationship Id="rId28" Type="http://schemas.openxmlformats.org/officeDocument/2006/relationships/slide" Target="slide9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4" Type="http://schemas.openxmlformats.org/officeDocument/2006/relationships/slide" Target="slide28.xml"/><Relationship Id="rId9" Type="http://schemas.openxmlformats.org/officeDocument/2006/relationships/slide" Target="slide27.xml"/><Relationship Id="rId14" Type="http://schemas.openxmlformats.org/officeDocument/2006/relationships/slide" Target="slide26.xml"/><Relationship Id="rId22" Type="http://schemas.openxmlformats.org/officeDocument/2006/relationships/slide" Target="slide10.xml"/><Relationship Id="rId27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2" name="Group 6"/>
          <p:cNvGrpSpPr>
            <a:grpSpLocks/>
          </p:cNvGrpSpPr>
          <p:nvPr/>
        </p:nvGrpSpPr>
        <p:grpSpPr bwMode="auto">
          <a:xfrm>
            <a:off x="0" y="0"/>
            <a:ext cx="8915400" cy="6553200"/>
            <a:chOff x="0" y="0"/>
            <a:chExt cx="5616" cy="4128"/>
          </a:xfrm>
        </p:grpSpPr>
        <p:sp>
          <p:nvSpPr>
            <p:cNvPr id="205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616" cy="4128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768"/>
              <a:ext cx="5184" cy="2657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8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PHYSEOPARDY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the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1126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1269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1268" name="Text Box 13"/>
          <p:cNvSpPr txBox="1">
            <a:spLocks noChangeArrowheads="1"/>
          </p:cNvSpPr>
          <p:nvPr/>
        </p:nvSpPr>
        <p:spPr bwMode="auto">
          <a:xfrm>
            <a:off x="1263650" y="2209800"/>
            <a:ext cx="67738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Vectors have ________ and ________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890588" y="2054225"/>
            <a:ext cx="75247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FFFF00"/>
                </a:solidFill>
              </a:rPr>
              <a:t>Weight is a force due to ________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249238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1331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331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790399" y="2398537"/>
            <a:ext cx="75247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FFFF00"/>
                </a:solidFill>
              </a:rPr>
              <a:t>Speed is </a:t>
            </a:r>
            <a:r>
              <a:rPr lang="en-US" dirty="0" smtClean="0">
                <a:solidFill>
                  <a:srgbClr val="FFFF00"/>
                </a:solidFill>
              </a:rPr>
              <a:t>change in _________ over change in __________ </a:t>
            </a:r>
            <a:r>
              <a:rPr lang="en-US" dirty="0">
                <a:solidFill>
                  <a:srgbClr val="FFFF00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14339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4341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2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776288" y="2511425"/>
            <a:ext cx="75247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FFFF00"/>
                </a:solidFill>
              </a:rPr>
              <a:t>Mass is a measure of ________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1536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536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5364" name="Text Box 12"/>
          <p:cNvSpPr txBox="1">
            <a:spLocks noChangeArrowheads="1"/>
          </p:cNvSpPr>
          <p:nvPr/>
        </p:nvSpPr>
        <p:spPr bwMode="auto">
          <a:xfrm>
            <a:off x="1687513" y="2209800"/>
            <a:ext cx="5884862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>
                <a:solidFill>
                  <a:srgbClr val="FFFF00"/>
                </a:solidFill>
              </a:rPr>
              <a:t>Which is a force?</a:t>
            </a:r>
          </a:p>
          <a:p>
            <a:pPr eaLnBrk="1" hangingPunct="1">
              <a:spcBef>
                <a:spcPct val="50000"/>
              </a:spcBef>
            </a:pPr>
            <a:endParaRPr lang="en-US" sz="60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1638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639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6388" name="Text Box 13"/>
          <p:cNvSpPr txBox="1">
            <a:spLocks noChangeArrowheads="1"/>
          </p:cNvSpPr>
          <p:nvPr/>
        </p:nvSpPr>
        <p:spPr bwMode="auto">
          <a:xfrm>
            <a:off x="779463" y="1993900"/>
            <a:ext cx="7594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3200">
              <a:solidFill>
                <a:srgbClr val="FFFF00"/>
              </a:solidFill>
            </a:endParaRPr>
          </a:p>
        </p:txBody>
      </p:sp>
      <p:sp>
        <p:nvSpPr>
          <p:cNvPr id="16389" name="Text Box 14"/>
          <p:cNvSpPr txBox="1">
            <a:spLocks noChangeArrowheads="1"/>
          </p:cNvSpPr>
          <p:nvPr/>
        </p:nvSpPr>
        <p:spPr bwMode="auto">
          <a:xfrm>
            <a:off x="1454150" y="2365375"/>
            <a:ext cx="6584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>
              <a:solidFill>
                <a:srgbClr val="FFFF00"/>
              </a:solidFill>
            </a:endParaRPr>
          </a:p>
        </p:txBody>
      </p: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1687513" y="2209800"/>
            <a:ext cx="5884862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rgbClr val="FFFF00"/>
                </a:solidFill>
              </a:rPr>
              <a:t>Which is measured in kilograms</a:t>
            </a:r>
            <a:r>
              <a:rPr lang="en-US" sz="6000">
                <a:solidFill>
                  <a:srgbClr val="FFFF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1741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7412" name="Rectangle 8"/>
          <p:cNvSpPr>
            <a:spLocks noChangeArrowheads="1"/>
          </p:cNvSpPr>
          <p:nvPr/>
        </p:nvSpPr>
        <p:spPr bwMode="auto">
          <a:xfrm>
            <a:off x="1368425" y="2154238"/>
            <a:ext cx="6237288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Compared to its weight on Earth, a 10-kg object on the moon will weigh </a:t>
            </a:r>
          </a:p>
          <a:p>
            <a:r>
              <a:rPr lang="en-US">
                <a:solidFill>
                  <a:srgbClr val="FFFF00"/>
                </a:solidFill>
              </a:rPr>
              <a:t>a.	the same amount.	</a:t>
            </a:r>
          </a:p>
          <a:p>
            <a:r>
              <a:rPr lang="en-US">
                <a:solidFill>
                  <a:srgbClr val="FFFF00"/>
                </a:solidFill>
              </a:rPr>
              <a:t>b.	less.	</a:t>
            </a:r>
          </a:p>
          <a:p>
            <a:r>
              <a:rPr lang="en-US">
                <a:solidFill>
                  <a:srgbClr val="FFFF00"/>
                </a:solidFill>
              </a:rPr>
              <a:t>c.	more.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18435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8437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8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8436" name="Text Box 17"/>
          <p:cNvSpPr txBox="1">
            <a:spLocks noChangeArrowheads="1"/>
          </p:cNvSpPr>
          <p:nvPr/>
        </p:nvSpPr>
        <p:spPr bwMode="auto">
          <a:xfrm>
            <a:off x="2552700" y="2147888"/>
            <a:ext cx="47625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Compared to its mass on Earth, the mass of a 10-kg object on the moon is </a:t>
            </a:r>
          </a:p>
          <a:p>
            <a:pPr eaLnBrk="1" hangingPunct="1"/>
            <a:r>
              <a:rPr lang="en-US">
                <a:solidFill>
                  <a:srgbClr val="FFFF00"/>
                </a:solidFill>
              </a:rPr>
              <a:t>a.	the same.	</a:t>
            </a:r>
          </a:p>
          <a:p>
            <a:pPr eaLnBrk="1" hangingPunct="1"/>
            <a:r>
              <a:rPr lang="en-US">
                <a:solidFill>
                  <a:srgbClr val="FFFF00"/>
                </a:solidFill>
              </a:rPr>
              <a:t>b.	more.	</a:t>
            </a:r>
          </a:p>
          <a:p>
            <a:pPr eaLnBrk="1" hangingPunct="1"/>
            <a:r>
              <a:rPr lang="en-US">
                <a:solidFill>
                  <a:srgbClr val="FFFF00"/>
                </a:solidFill>
              </a:rPr>
              <a:t>c.	less.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1945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946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9460" name="Text Box 14"/>
          <p:cNvSpPr txBox="1">
            <a:spLocks noChangeArrowheads="1"/>
          </p:cNvSpPr>
          <p:nvPr/>
        </p:nvSpPr>
        <p:spPr bwMode="auto">
          <a:xfrm>
            <a:off x="993775" y="2106613"/>
            <a:ext cx="792480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rgbClr val="FFFF00"/>
                </a:solidFill>
              </a:rPr>
              <a:t>You hold a 2-kg object in one hand and a 3-kg object in the other. Does the 3-kg object have more mass or weight?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20483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0485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6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0484" name="Text Box 14"/>
          <p:cNvSpPr txBox="1">
            <a:spLocks noChangeArrowheads="1"/>
          </p:cNvSpPr>
          <p:nvPr/>
        </p:nvSpPr>
        <p:spPr bwMode="auto">
          <a:xfrm>
            <a:off x="585788" y="2266950"/>
            <a:ext cx="7915275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The law of inertia applies to 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a.	objects at rest.	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b.	moving objects.	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c.	both moving and nonmoving objects.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4" name="Rectangle 102"/>
          <p:cNvSpPr>
            <a:spLocks noChangeArrowheads="1"/>
          </p:cNvSpPr>
          <p:nvPr/>
        </p:nvSpPr>
        <p:spPr bwMode="auto">
          <a:xfrm>
            <a:off x="7110413" y="1627188"/>
            <a:ext cx="1690687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5" name="Rectangle 100"/>
          <p:cNvSpPr>
            <a:spLocks noChangeArrowheads="1"/>
          </p:cNvSpPr>
          <p:nvPr/>
        </p:nvSpPr>
        <p:spPr bwMode="auto">
          <a:xfrm>
            <a:off x="541813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6" name="Rectangle 98"/>
          <p:cNvSpPr>
            <a:spLocks noChangeArrowheads="1"/>
          </p:cNvSpPr>
          <p:nvPr/>
        </p:nvSpPr>
        <p:spPr bwMode="auto">
          <a:xfrm>
            <a:off x="3725863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7" name="Rectangle 96"/>
          <p:cNvSpPr>
            <a:spLocks noChangeArrowheads="1"/>
          </p:cNvSpPr>
          <p:nvPr/>
        </p:nvSpPr>
        <p:spPr bwMode="auto">
          <a:xfrm>
            <a:off x="203358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8" name="Rectangle 94"/>
          <p:cNvSpPr>
            <a:spLocks noChangeArrowheads="1"/>
          </p:cNvSpPr>
          <p:nvPr/>
        </p:nvSpPr>
        <p:spPr bwMode="auto">
          <a:xfrm>
            <a:off x="342900" y="1627188"/>
            <a:ext cx="1690688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>
        <p:nvSpPr>
          <p:cNvPr id="3079" name="Rectangle 8"/>
          <p:cNvSpPr>
            <a:spLocks noChangeArrowheads="1"/>
          </p:cNvSpPr>
          <p:nvPr/>
        </p:nvSpPr>
        <p:spPr bwMode="auto">
          <a:xfrm>
            <a:off x="7110413" y="304800"/>
            <a:ext cx="1690687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Solving Problems</a:t>
            </a:r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541813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Newton</a:t>
            </a:r>
            <a:r>
              <a:rPr lang="ja-JP" altLang="en-US" sz="2800">
                <a:solidFill>
                  <a:srgbClr val="FFFF00"/>
                </a:solidFill>
              </a:rPr>
              <a:t>’</a:t>
            </a:r>
            <a:r>
              <a:rPr lang="en-US" sz="2800">
                <a:solidFill>
                  <a:srgbClr val="FFFF00"/>
                </a:solidFill>
              </a:rPr>
              <a:t>s 1</a:t>
            </a:r>
            <a:r>
              <a:rPr lang="en-US" sz="2800" baseline="30000">
                <a:solidFill>
                  <a:srgbClr val="FFFF00"/>
                </a:solidFill>
              </a:rPr>
              <a:t>st</a:t>
            </a:r>
            <a:r>
              <a:rPr lang="en-US" sz="2800">
                <a:solidFill>
                  <a:srgbClr val="FFFF00"/>
                </a:solidFill>
              </a:rPr>
              <a:t> Law</a:t>
            </a:r>
          </a:p>
          <a:p>
            <a:pPr algn="ctr">
              <a:spcBef>
                <a:spcPct val="20000"/>
              </a:spcBef>
            </a:pPr>
            <a:endParaRPr lang="en-US" sz="1600">
              <a:solidFill>
                <a:srgbClr val="FF0000"/>
              </a:solidFill>
            </a:endParaRPr>
          </a:p>
        </p:txBody>
      </p:sp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3725863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</a:rPr>
              <a:t>Mass</a:t>
            </a:r>
          </a:p>
          <a:p>
            <a:pPr algn="ctr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</a:rPr>
              <a:t>Vs.</a:t>
            </a:r>
          </a:p>
          <a:p>
            <a:pPr algn="ctr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</a:rPr>
              <a:t>Weight</a:t>
            </a: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203358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 Fill in</a:t>
            </a:r>
          </a:p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The ____</a:t>
            </a:r>
            <a:endParaRPr lang="en-US" sz="2800">
              <a:solidFill>
                <a:schemeClr val="accent2"/>
              </a:solidFill>
            </a:endParaRPr>
          </a:p>
        </p:txBody>
      </p:sp>
      <p:sp>
        <p:nvSpPr>
          <p:cNvPr id="3083" name="Rectangle 4"/>
          <p:cNvSpPr>
            <a:spLocks noChangeArrowheads="1"/>
          </p:cNvSpPr>
          <p:nvPr/>
        </p:nvSpPr>
        <p:spPr bwMode="auto">
          <a:xfrm>
            <a:off x="342900" y="304800"/>
            <a:ext cx="1690688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2400">
              <a:solidFill>
                <a:srgbClr val="FFFF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</a:rPr>
              <a:t>Equilibrium</a:t>
            </a:r>
          </a:p>
        </p:txBody>
      </p:sp>
      <p:sp>
        <p:nvSpPr>
          <p:cNvPr id="3084" name="Rectangle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5673725"/>
            <a:ext cx="1690687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4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5" name="Rectangle 3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5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6" name="Rectangle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6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7" name="Rectangle 3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7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8" name="Rectangle 3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5673725"/>
            <a:ext cx="1690688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8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9" name="Rectangle 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474027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9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0" name="Rectangle 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0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1" name="Rectangle 3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1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2" name="Rectangl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2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3" name="Rectangle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474027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3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4" name="Rectangle 2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380682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4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5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5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6" name="Rectangle 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6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7" name="Rectangl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7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8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380682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8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9" name="Rectangl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2874963"/>
            <a:ext cx="1690687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9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0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0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1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2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2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3" name="Rectangle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2874963"/>
            <a:ext cx="1690688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3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4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1941513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4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5" name="Rectangle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5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6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6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7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1941513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7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8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8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9" name="Line 42"/>
          <p:cNvSpPr>
            <a:spLocks noChangeShapeType="1"/>
          </p:cNvSpPr>
          <p:nvPr/>
        </p:nvSpPr>
        <p:spPr bwMode="auto">
          <a:xfrm>
            <a:off x="342900" y="287496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0" name="Line 43"/>
          <p:cNvSpPr>
            <a:spLocks noChangeShapeType="1"/>
          </p:cNvSpPr>
          <p:nvPr/>
        </p:nvSpPr>
        <p:spPr bwMode="auto">
          <a:xfrm>
            <a:off x="342900" y="38068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44"/>
          <p:cNvSpPr>
            <a:spLocks noChangeShapeType="1"/>
          </p:cNvSpPr>
          <p:nvPr/>
        </p:nvSpPr>
        <p:spPr bwMode="auto">
          <a:xfrm>
            <a:off x="342900" y="474027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45"/>
          <p:cNvSpPr>
            <a:spLocks noChangeShapeType="1"/>
          </p:cNvSpPr>
          <p:nvPr/>
        </p:nvSpPr>
        <p:spPr bwMode="auto">
          <a:xfrm>
            <a:off x="342900" y="56737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46"/>
          <p:cNvSpPr>
            <a:spLocks noChangeShapeType="1"/>
          </p:cNvSpPr>
          <p:nvPr/>
        </p:nvSpPr>
        <p:spPr bwMode="auto">
          <a:xfrm>
            <a:off x="342900" y="6553200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48"/>
          <p:cNvSpPr>
            <a:spLocks noChangeShapeType="1"/>
          </p:cNvSpPr>
          <p:nvPr/>
        </p:nvSpPr>
        <p:spPr bwMode="auto">
          <a:xfrm>
            <a:off x="203358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49"/>
          <p:cNvSpPr>
            <a:spLocks noChangeShapeType="1"/>
          </p:cNvSpPr>
          <p:nvPr/>
        </p:nvSpPr>
        <p:spPr bwMode="auto">
          <a:xfrm>
            <a:off x="372586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50"/>
          <p:cNvSpPr>
            <a:spLocks noChangeShapeType="1"/>
          </p:cNvSpPr>
          <p:nvPr/>
        </p:nvSpPr>
        <p:spPr bwMode="auto">
          <a:xfrm>
            <a:off x="541813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51"/>
          <p:cNvSpPr>
            <a:spLocks noChangeShapeType="1"/>
          </p:cNvSpPr>
          <p:nvPr/>
        </p:nvSpPr>
        <p:spPr bwMode="auto">
          <a:xfrm>
            <a:off x="711041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58"/>
          <p:cNvSpPr>
            <a:spLocks noChangeShapeType="1"/>
          </p:cNvSpPr>
          <p:nvPr/>
        </p:nvSpPr>
        <p:spPr bwMode="auto">
          <a:xfrm>
            <a:off x="3429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66"/>
          <p:cNvSpPr>
            <a:spLocks noChangeShapeType="1"/>
          </p:cNvSpPr>
          <p:nvPr/>
        </p:nvSpPr>
        <p:spPr bwMode="auto">
          <a:xfrm>
            <a:off x="88011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39"/>
          <p:cNvSpPr>
            <a:spLocks noChangeShapeType="1"/>
          </p:cNvSpPr>
          <p:nvPr/>
        </p:nvSpPr>
        <p:spPr bwMode="auto">
          <a:xfrm>
            <a:off x="342900" y="304800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95"/>
          <p:cNvSpPr>
            <a:spLocks noChangeShapeType="1"/>
          </p:cNvSpPr>
          <p:nvPr/>
        </p:nvSpPr>
        <p:spPr bwMode="auto">
          <a:xfrm>
            <a:off x="342900" y="194151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08"/>
          <p:cNvSpPr>
            <a:spLocks noChangeShapeType="1"/>
          </p:cNvSpPr>
          <p:nvPr/>
        </p:nvSpPr>
        <p:spPr bwMode="auto">
          <a:xfrm>
            <a:off x="3429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10"/>
          <p:cNvSpPr>
            <a:spLocks noChangeShapeType="1"/>
          </p:cNvSpPr>
          <p:nvPr/>
        </p:nvSpPr>
        <p:spPr bwMode="auto">
          <a:xfrm>
            <a:off x="203358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12"/>
          <p:cNvSpPr>
            <a:spLocks noChangeShapeType="1"/>
          </p:cNvSpPr>
          <p:nvPr/>
        </p:nvSpPr>
        <p:spPr bwMode="auto">
          <a:xfrm>
            <a:off x="372586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14"/>
          <p:cNvSpPr>
            <a:spLocks noChangeShapeType="1"/>
          </p:cNvSpPr>
          <p:nvPr/>
        </p:nvSpPr>
        <p:spPr bwMode="auto">
          <a:xfrm>
            <a:off x="541813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115"/>
          <p:cNvSpPr>
            <a:spLocks noChangeShapeType="1"/>
          </p:cNvSpPr>
          <p:nvPr/>
        </p:nvSpPr>
        <p:spPr bwMode="auto">
          <a:xfrm>
            <a:off x="711041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116"/>
          <p:cNvSpPr>
            <a:spLocks noChangeShapeType="1"/>
          </p:cNvSpPr>
          <p:nvPr/>
        </p:nvSpPr>
        <p:spPr bwMode="auto">
          <a:xfrm>
            <a:off x="88011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Line 40"/>
          <p:cNvSpPr>
            <a:spLocks noChangeShapeType="1"/>
          </p:cNvSpPr>
          <p:nvPr/>
        </p:nvSpPr>
        <p:spPr bwMode="auto">
          <a:xfrm>
            <a:off x="342900" y="1627188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9" name="Line 47"/>
          <p:cNvSpPr>
            <a:spLocks noChangeShapeType="1"/>
          </p:cNvSpPr>
          <p:nvPr/>
        </p:nvSpPr>
        <p:spPr bwMode="auto">
          <a:xfrm>
            <a:off x="3429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52"/>
          <p:cNvSpPr>
            <a:spLocks noChangeShapeType="1"/>
          </p:cNvSpPr>
          <p:nvPr/>
        </p:nvSpPr>
        <p:spPr bwMode="auto">
          <a:xfrm>
            <a:off x="88011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Text Box 163"/>
          <p:cNvSpPr txBox="1">
            <a:spLocks noChangeArrowheads="1"/>
          </p:cNvSpPr>
          <p:nvPr/>
        </p:nvSpPr>
        <p:spPr bwMode="auto">
          <a:xfrm>
            <a:off x="4097338" y="6613525"/>
            <a:ext cx="2397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  <a:hlinkClick r:id="rId29" action="ppaction://hlinksldjump"/>
              </a:rPr>
              <a:t>Jeopardy</a:t>
            </a:r>
            <a:endParaRPr lang="en-US" sz="1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21507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1509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0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1555750" y="1751013"/>
            <a:ext cx="690245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Which scientist is famous for the idea that the earth and planets go around the sun?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Aristotle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Copernicus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Galileo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Newton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22531" name="Group 38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2533" name="AutoShape 39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4" name="Text Box 40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2532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353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marL="182880" indent="-457200" eaLnBrk="1" hangingPunct="1"/>
            <a:r>
              <a:rPr lang="en-US" sz="2800" dirty="0">
                <a:solidFill>
                  <a:srgbClr val="FFFF00"/>
                </a:solidFill>
              </a:rPr>
              <a:t>After a cannonball is fired into frictionless  outer space, the amount of force needed to keep it </a:t>
            </a:r>
            <a:r>
              <a:rPr lang="en-US" sz="2800" dirty="0" smtClean="0">
                <a:solidFill>
                  <a:srgbClr val="FFFF00"/>
                </a:solidFill>
              </a:rPr>
              <a:t>going </a:t>
            </a:r>
            <a:r>
              <a:rPr lang="en-US" sz="2800" dirty="0">
                <a:solidFill>
                  <a:srgbClr val="FFFF00"/>
                </a:solidFill>
              </a:rPr>
              <a:t>equals </a:t>
            </a:r>
          </a:p>
          <a:p>
            <a:pPr eaLnBrk="1" hangingPunct="1"/>
            <a:r>
              <a:rPr lang="en-US" sz="2800" dirty="0" smtClean="0">
                <a:solidFill>
                  <a:srgbClr val="FFFF00"/>
                </a:solidFill>
              </a:rPr>
              <a:t>a. zero</a:t>
            </a:r>
            <a:r>
              <a:rPr lang="en-US" sz="2800" dirty="0">
                <a:solidFill>
                  <a:srgbClr val="FFFF00"/>
                </a:solidFill>
              </a:rPr>
              <a:t>, since no force is necessary to keep it </a:t>
            </a:r>
            <a:r>
              <a:rPr lang="en-US" sz="2800" dirty="0" smtClean="0">
                <a:solidFill>
                  <a:srgbClr val="FFFF00"/>
                </a:solidFill>
              </a:rPr>
              <a:t>moving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2800" dirty="0" smtClean="0">
                <a:solidFill>
                  <a:srgbClr val="FFFF00"/>
                </a:solidFill>
              </a:rPr>
              <a:t>b. twice </a:t>
            </a:r>
            <a:r>
              <a:rPr lang="en-US" sz="2800" dirty="0">
                <a:solidFill>
                  <a:srgbClr val="FFFF00"/>
                </a:solidFill>
              </a:rPr>
              <a:t>the force with which it was fired.	</a:t>
            </a:r>
          </a:p>
          <a:p>
            <a:pPr eaLnBrk="1" hangingPunct="1"/>
            <a:r>
              <a:rPr lang="en-US" sz="2800" dirty="0" smtClean="0">
                <a:solidFill>
                  <a:srgbClr val="FFFF00"/>
                </a:solidFill>
              </a:rPr>
              <a:t>c. one </a:t>
            </a:r>
            <a:r>
              <a:rPr lang="en-US" sz="2800" dirty="0">
                <a:solidFill>
                  <a:srgbClr val="FFFF00"/>
                </a:solidFill>
              </a:rPr>
              <a:t>half the force with which it was fired.	</a:t>
            </a:r>
          </a:p>
          <a:p>
            <a:pPr eaLnBrk="1" hangingPunct="1"/>
            <a:r>
              <a:rPr lang="en-US" sz="2800" dirty="0" smtClean="0">
                <a:solidFill>
                  <a:srgbClr val="FFFF00"/>
                </a:solidFill>
              </a:rPr>
              <a:t>d. the </a:t>
            </a:r>
            <a:r>
              <a:rPr lang="en-US" sz="2800" dirty="0">
                <a:solidFill>
                  <a:srgbClr val="FFFF00"/>
                </a:solidFill>
              </a:rPr>
              <a:t>same amount of force with which it was fired.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2355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355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1547" name="Text Box 43"/>
          <p:cNvSpPr txBox="1">
            <a:spLocks noChangeArrowheads="1"/>
          </p:cNvSpPr>
          <p:nvPr/>
        </p:nvSpPr>
        <p:spPr bwMode="auto">
          <a:xfrm>
            <a:off x="788988" y="1533525"/>
            <a:ext cx="7183437" cy="39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You are standing in the aisle of a plane that is cruising at 500 mph. You drop your bag of peanuts. Will they land: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Behind you a ways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At your feet below your hands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In front of you a ways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2457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4582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3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2286000" y="2895600"/>
            <a:ext cx="59626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6000">
              <a:solidFill>
                <a:srgbClr val="FFFF00"/>
              </a:solidFill>
            </a:endParaRPr>
          </a:p>
        </p:txBody>
      </p:sp>
      <p:sp>
        <p:nvSpPr>
          <p:cNvPr id="24581" name="Text Box 18"/>
          <p:cNvSpPr txBox="1">
            <a:spLocks noChangeArrowheads="1"/>
          </p:cNvSpPr>
          <p:nvPr/>
        </p:nvSpPr>
        <p:spPr bwMode="auto">
          <a:xfrm>
            <a:off x="1484313" y="2466975"/>
            <a:ext cx="69564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>
                <a:solidFill>
                  <a:srgbClr val="FFFF00"/>
                </a:solidFill>
              </a:rPr>
              <a:t>Define inertia.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2560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560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5604" name="Text Box 55"/>
          <p:cNvSpPr txBox="1">
            <a:spLocks noChangeArrowheads="1"/>
          </p:cNvSpPr>
          <p:nvPr/>
        </p:nvSpPr>
        <p:spPr bwMode="auto">
          <a:xfrm>
            <a:off x="1049338" y="2708275"/>
            <a:ext cx="7104062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</a:rPr>
              <a:t>A 5-N force and a 30-N force act in the same direction on an object. What is the net force on the object?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26627" name="Group 37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6630" name="AutoShape 38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1" name="Text Box 39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6628" name="Text Box 88"/>
          <p:cNvSpPr txBox="1">
            <a:spLocks noChangeArrowheads="1"/>
          </p:cNvSpPr>
          <p:nvPr/>
        </p:nvSpPr>
        <p:spPr bwMode="auto">
          <a:xfrm>
            <a:off x="158750" y="2795588"/>
            <a:ext cx="877411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6600">
              <a:solidFill>
                <a:srgbClr val="FFFF00"/>
              </a:solidFill>
            </a:endParaRPr>
          </a:p>
        </p:txBody>
      </p:sp>
      <p:sp>
        <p:nvSpPr>
          <p:cNvPr id="26629" name="Text Box 89"/>
          <p:cNvSpPr txBox="1">
            <a:spLocks noChangeArrowheads="1"/>
          </p:cNvSpPr>
          <p:nvPr/>
        </p:nvSpPr>
        <p:spPr bwMode="auto">
          <a:xfrm>
            <a:off x="1076325" y="2586038"/>
            <a:ext cx="6594475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solidFill>
                  <a:srgbClr val="FFFF00"/>
                </a:solidFill>
              </a:rPr>
              <a:t>A 15-N force and a 45-N force act on an object in opposite directions. </a:t>
            </a:r>
          </a:p>
          <a:p>
            <a:pPr eaLnBrk="1" hangingPunct="1"/>
            <a:r>
              <a:rPr lang="en-US" sz="4000">
                <a:solidFill>
                  <a:srgbClr val="FFFF00"/>
                </a:solidFill>
              </a:rPr>
              <a:t>What is the net force?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27651" name="Group 4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7653" name="AutoShape 4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4" name="Text Box 4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89"/>
          <p:cNvSpPr txBox="1">
            <a:spLocks noChangeArrowheads="1"/>
          </p:cNvSpPr>
          <p:nvPr/>
        </p:nvSpPr>
        <p:spPr bwMode="auto">
          <a:xfrm>
            <a:off x="1076325" y="2586038"/>
            <a:ext cx="6594475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solidFill>
                  <a:srgbClr val="FFFF00"/>
                </a:solidFill>
              </a:rPr>
              <a:t>Suppose you take a trip that covers 200 km and takes 4 hours to make. What is your average speed?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2867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867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76"/>
          <p:cNvSpPr txBox="1">
            <a:spLocks noChangeArrowheads="1"/>
          </p:cNvSpPr>
          <p:nvPr/>
        </p:nvSpPr>
        <p:spPr bwMode="auto">
          <a:xfrm>
            <a:off x="916164" y="1962503"/>
            <a:ext cx="7613650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 smtClean="0">
                <a:solidFill>
                  <a:srgbClr val="FFFF00"/>
                </a:solidFill>
              </a:rPr>
              <a:t>A horse goes a speed of 12 m/s for 6 seconds. What distance did the horse travel in that time?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2969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9704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5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9700" name="Text Box 36"/>
          <p:cNvSpPr txBox="1">
            <a:spLocks noChangeArrowheads="1"/>
          </p:cNvSpPr>
          <p:nvPr/>
        </p:nvSpPr>
        <p:spPr bwMode="auto">
          <a:xfrm>
            <a:off x="8191500" y="5453063"/>
            <a:ext cx="6064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endParaRPr lang="en-US" sz="1800">
              <a:solidFill>
                <a:srgbClr val="FFFF00"/>
              </a:solidFill>
            </a:endParaRPr>
          </a:p>
        </p:txBody>
      </p:sp>
      <p:sp>
        <p:nvSpPr>
          <p:cNvPr id="29701" name="Text Box 60"/>
          <p:cNvSpPr txBox="1">
            <a:spLocks noChangeArrowheads="1"/>
          </p:cNvSpPr>
          <p:nvPr/>
        </p:nvSpPr>
        <p:spPr bwMode="auto">
          <a:xfrm>
            <a:off x="1058863" y="2292350"/>
            <a:ext cx="85598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 sz="7200">
              <a:solidFill>
                <a:srgbClr val="FFFF00"/>
              </a:solidFill>
            </a:endParaRPr>
          </a:p>
        </p:txBody>
      </p:sp>
      <p:sp>
        <p:nvSpPr>
          <p:cNvPr id="29702" name="Text Box 61"/>
          <p:cNvSpPr txBox="1">
            <a:spLocks noChangeArrowheads="1"/>
          </p:cNvSpPr>
          <p:nvPr/>
        </p:nvSpPr>
        <p:spPr bwMode="auto">
          <a:xfrm>
            <a:off x="1196975" y="2295525"/>
            <a:ext cx="61706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0" name="Text Box 86"/>
          <p:cNvSpPr txBox="1">
            <a:spLocks noChangeArrowheads="1"/>
          </p:cNvSpPr>
          <p:nvPr/>
        </p:nvSpPr>
        <p:spPr bwMode="auto">
          <a:xfrm>
            <a:off x="2126192" y="2431345"/>
            <a:ext cx="4567238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dirty="0">
                <a:solidFill>
                  <a:srgbClr val="FFFF00"/>
                </a:solidFill>
              </a:rPr>
              <a:t>How much does a 4.0 kg bag of bolts weigh on earth?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****Answers****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1676400" y="1981200"/>
            <a:ext cx="5334000" cy="29146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9644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63500" dist="38099" dir="2700000" sy="50000" rotWithShape="0">
                    <a:srgbClr val="875B0D">
                      <a:alpha val="74998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OOPS!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815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>
                <a:hlinkClick r:id="rId3" action="ppaction://hlinksldjump"/>
              </a:rPr>
              <a:t>Click here to go back to the main board</a:t>
            </a:r>
            <a:endParaRPr lang="en-US" sz="3200"/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04800" y="609600"/>
            <a:ext cx="845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/>
              <a:t>You have selected an area of the board not in play.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3174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174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1748" name="Text Box 8"/>
          <p:cNvSpPr txBox="1">
            <a:spLocks noChangeArrowheads="1"/>
          </p:cNvSpPr>
          <p:nvPr/>
        </p:nvSpPr>
        <p:spPr bwMode="auto">
          <a:xfrm>
            <a:off x="1701800" y="2119313"/>
            <a:ext cx="5568950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rgbClr val="FFFF00"/>
                </a:solidFill>
              </a:rPr>
              <a:t>Balanced or Steady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32771" name="Group 8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2773" name="AutoShape 9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4" name="Text Box 10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  </a:t>
            </a:r>
            <a:r>
              <a:rPr lang="en-US" sz="3200" dirty="0" smtClean="0">
                <a:solidFill>
                  <a:srgbClr val="CCCCCC"/>
                </a:solidFill>
              </a:rPr>
              <a:t>       Equilibrium </a:t>
            </a:r>
            <a:r>
              <a:rPr lang="en-US" sz="3200" dirty="0">
                <a:solidFill>
                  <a:srgbClr val="CCCCCC"/>
                </a:solidFill>
              </a:rPr>
              <a:t>occurs </a:t>
            </a:r>
            <a:r>
              <a:rPr lang="en-US" sz="3200" dirty="0" smtClean="0">
                <a:solidFill>
                  <a:srgbClr val="CCCCCC"/>
                </a:solidFill>
              </a:rPr>
              <a:t>when: </a:t>
            </a:r>
            <a:endParaRPr lang="en-US" sz="3200" dirty="0">
              <a:solidFill>
                <a:srgbClr val="CCCCCC"/>
              </a:solidFill>
            </a:endParaRPr>
          </a:p>
          <a:p>
            <a:pPr eaLnBrk="1" hangingPunct="1"/>
            <a:r>
              <a:rPr lang="en-US" sz="3200" dirty="0" smtClean="0">
                <a:solidFill>
                  <a:srgbClr val="CCCCCC"/>
                </a:solidFill>
              </a:rPr>
              <a:t>a. all </a:t>
            </a:r>
            <a:r>
              <a:rPr lang="en-US" sz="3200" dirty="0">
                <a:solidFill>
                  <a:srgbClr val="CCCCCC"/>
                </a:solidFill>
              </a:rPr>
              <a:t>the forces acting on an object are </a:t>
            </a:r>
            <a:r>
              <a:rPr lang="en-US" sz="3200" b="1" dirty="0">
                <a:solidFill>
                  <a:srgbClr val="FFFF00"/>
                </a:solidFill>
              </a:rPr>
              <a:t>balanced</a:t>
            </a:r>
            <a:r>
              <a:rPr lang="en-US" sz="3200" dirty="0" smtClean="0">
                <a:solidFill>
                  <a:srgbClr val="CCCCCC"/>
                </a:solidFill>
              </a:rPr>
              <a:t>.</a:t>
            </a:r>
            <a:endParaRPr lang="en-US" sz="3200" dirty="0">
              <a:solidFill>
                <a:srgbClr val="CCCCCC"/>
              </a:solidFill>
            </a:endParaRPr>
          </a:p>
          <a:p>
            <a:pPr eaLnBrk="1" hangingPunct="1"/>
            <a:r>
              <a:rPr lang="en-US" sz="3200" dirty="0" smtClean="0">
                <a:solidFill>
                  <a:srgbClr val="CCCCCC"/>
                </a:solidFill>
              </a:rPr>
              <a:t>b. the </a:t>
            </a:r>
            <a:r>
              <a:rPr lang="en-US" sz="3200" dirty="0">
                <a:solidFill>
                  <a:srgbClr val="CCCCCC"/>
                </a:solidFill>
              </a:rPr>
              <a:t>sum of the forces to the </a:t>
            </a:r>
            <a:r>
              <a:rPr lang="en-US" sz="3200" b="1" dirty="0">
                <a:solidFill>
                  <a:srgbClr val="FFFF00"/>
                </a:solidFill>
              </a:rPr>
              <a:t>left</a:t>
            </a:r>
            <a:r>
              <a:rPr lang="en-US" sz="3200" dirty="0">
                <a:solidFill>
                  <a:srgbClr val="FFFF00"/>
                </a:solidFill>
              </a:rPr>
              <a:t> equals</a:t>
            </a:r>
            <a:r>
              <a:rPr lang="en-US" sz="3200" dirty="0">
                <a:solidFill>
                  <a:srgbClr val="CCCCCC"/>
                </a:solidFill>
              </a:rPr>
              <a:t> the sum </a:t>
            </a:r>
            <a:r>
              <a:rPr lang="en-US" sz="3200" dirty="0" smtClean="0">
                <a:solidFill>
                  <a:srgbClr val="CCCCCC"/>
                </a:solidFill>
              </a:rPr>
              <a:t>	of </a:t>
            </a:r>
            <a:r>
              <a:rPr lang="en-US" sz="3200" dirty="0">
                <a:solidFill>
                  <a:srgbClr val="CCCCCC"/>
                </a:solidFill>
              </a:rPr>
              <a:t>forces to the </a:t>
            </a:r>
            <a:r>
              <a:rPr lang="en-US" sz="3200" b="1" dirty="0">
                <a:solidFill>
                  <a:srgbClr val="FFFF00"/>
                </a:solidFill>
              </a:rPr>
              <a:t>right</a:t>
            </a:r>
          </a:p>
          <a:p>
            <a:pPr eaLnBrk="1" hangingPunct="1"/>
            <a:r>
              <a:rPr lang="en-US" sz="3200" dirty="0" smtClean="0">
                <a:solidFill>
                  <a:srgbClr val="CCCCCC"/>
                </a:solidFill>
              </a:rPr>
              <a:t>c. the </a:t>
            </a:r>
            <a:r>
              <a:rPr lang="en-US" sz="3200" b="1" dirty="0">
                <a:solidFill>
                  <a:srgbClr val="FFFF00"/>
                </a:solidFill>
              </a:rPr>
              <a:t>net force</a:t>
            </a:r>
            <a:r>
              <a:rPr lang="en-US" sz="3200" dirty="0">
                <a:solidFill>
                  <a:srgbClr val="CCCCCC"/>
                </a:solidFill>
              </a:rPr>
              <a:t> on the object is </a:t>
            </a:r>
            <a:r>
              <a:rPr lang="en-US" sz="3200" b="1" dirty="0">
                <a:solidFill>
                  <a:srgbClr val="FFFF00"/>
                </a:solidFill>
              </a:rPr>
              <a:t>zero</a:t>
            </a:r>
            <a:r>
              <a:rPr lang="en-US" sz="3200" dirty="0">
                <a:solidFill>
                  <a:srgbClr val="CCCCCC"/>
                </a:solidFill>
              </a:rPr>
              <a:t>.	</a:t>
            </a:r>
          </a:p>
          <a:p>
            <a:pPr eaLnBrk="1" hangingPunct="1"/>
            <a:r>
              <a:rPr lang="en-US" sz="3200" dirty="0" smtClean="0">
                <a:solidFill>
                  <a:srgbClr val="CCCCCC"/>
                </a:solidFill>
              </a:rPr>
              <a:t>d. the </a:t>
            </a:r>
            <a:r>
              <a:rPr lang="en-US" sz="3200" dirty="0">
                <a:solidFill>
                  <a:srgbClr val="CCCCCC"/>
                </a:solidFill>
              </a:rPr>
              <a:t>sum of the </a:t>
            </a:r>
            <a:r>
              <a:rPr lang="en-US" sz="3200" b="1" dirty="0">
                <a:solidFill>
                  <a:srgbClr val="FFFF00"/>
                </a:solidFill>
              </a:rPr>
              <a:t>upward</a:t>
            </a:r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>
                <a:solidFill>
                  <a:srgbClr val="CCCCCC"/>
                </a:solidFill>
              </a:rPr>
              <a:t>forces </a:t>
            </a:r>
            <a:r>
              <a:rPr lang="en-US" sz="3200" dirty="0">
                <a:solidFill>
                  <a:srgbClr val="FFFF00"/>
                </a:solidFill>
              </a:rPr>
              <a:t>equals</a:t>
            </a:r>
            <a:r>
              <a:rPr lang="en-US" sz="3200" dirty="0">
                <a:solidFill>
                  <a:srgbClr val="CCCCCC"/>
                </a:solidFill>
              </a:rPr>
              <a:t> the sum of the </a:t>
            </a:r>
            <a:r>
              <a:rPr lang="en-US" sz="3200" b="1" dirty="0">
                <a:solidFill>
                  <a:srgbClr val="FFFF00"/>
                </a:solidFill>
              </a:rPr>
              <a:t>downward</a:t>
            </a:r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>
                <a:solidFill>
                  <a:srgbClr val="CCCCCC"/>
                </a:solidFill>
              </a:rPr>
              <a:t>forces.</a:t>
            </a:r>
          </a:p>
          <a:p>
            <a:pPr eaLnBrk="1" hangingPunct="1"/>
            <a:r>
              <a:rPr lang="en-US" sz="3200" b="1" dirty="0" smtClean="0">
                <a:solidFill>
                  <a:srgbClr val="FFFF00"/>
                </a:solidFill>
              </a:rPr>
              <a:t>e. all </a:t>
            </a:r>
            <a:r>
              <a:rPr lang="en-US" sz="3200" b="1" dirty="0">
                <a:solidFill>
                  <a:srgbClr val="FFFF00"/>
                </a:solidFill>
              </a:rPr>
              <a:t>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33795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3797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8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3796" name="Text Box 14"/>
          <p:cNvSpPr txBox="1">
            <a:spLocks noChangeArrowheads="1"/>
          </p:cNvSpPr>
          <p:nvPr/>
        </p:nvSpPr>
        <p:spPr bwMode="auto">
          <a:xfrm>
            <a:off x="1338263" y="2716213"/>
            <a:ext cx="703738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 smtClean="0">
                <a:solidFill>
                  <a:srgbClr val="FFFF00"/>
                </a:solidFill>
              </a:rPr>
              <a:t>250 N each</a:t>
            </a:r>
            <a:endParaRPr lang="en-US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34819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4821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4820" name="Text Box 14"/>
          <p:cNvSpPr txBox="1">
            <a:spLocks noChangeArrowheads="1"/>
          </p:cNvSpPr>
          <p:nvPr/>
        </p:nvSpPr>
        <p:spPr bwMode="auto">
          <a:xfrm>
            <a:off x="1130300" y="2517775"/>
            <a:ext cx="7342188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FF00"/>
                </a:solidFill>
              </a:rPr>
              <a:t>Static and </a:t>
            </a:r>
            <a:r>
              <a:rPr lang="en-US" sz="6000" b="1" dirty="0" smtClean="0">
                <a:solidFill>
                  <a:srgbClr val="FFFF00"/>
                </a:solidFill>
              </a:rPr>
              <a:t>Dynamic</a:t>
            </a:r>
          </a:p>
          <a:p>
            <a:pPr eaLnBrk="1" hangingPunct="1">
              <a:spcBef>
                <a:spcPct val="50000"/>
              </a:spcBef>
            </a:pPr>
            <a:r>
              <a:rPr lang="en-US" sz="6000" b="1" dirty="0" smtClean="0">
                <a:solidFill>
                  <a:srgbClr val="FFFF00"/>
                </a:solidFill>
              </a:rPr>
              <a:t>(still and moving)</a:t>
            </a:r>
            <a:endParaRPr lang="en-US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3584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584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5844" name="Text Box 11"/>
          <p:cNvSpPr txBox="1">
            <a:spLocks noChangeArrowheads="1"/>
          </p:cNvSpPr>
          <p:nvPr/>
        </p:nvSpPr>
        <p:spPr bwMode="auto">
          <a:xfrm>
            <a:off x="3255963" y="2671763"/>
            <a:ext cx="254476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FF00"/>
                </a:solidFill>
                <a:latin typeface="Symbol" charset="0"/>
              </a:rPr>
              <a:t>S</a:t>
            </a:r>
            <a:r>
              <a:rPr lang="en-US" sz="5400" b="1">
                <a:solidFill>
                  <a:srgbClr val="FFFF00"/>
                </a:solidFill>
              </a:rPr>
              <a:t> F = 0</a:t>
            </a:r>
            <a:endParaRPr lang="en-US" sz="6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3686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686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1935163" y="2624138"/>
            <a:ext cx="577691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push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sz="4800" b="1">
                <a:solidFill>
                  <a:srgbClr val="FFFF00"/>
                </a:solidFill>
              </a:rPr>
              <a:t>  /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pull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789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7892" name="Text Box 10"/>
          <p:cNvSpPr txBox="1">
            <a:spLocks noChangeArrowheads="1"/>
          </p:cNvSpPr>
          <p:nvPr/>
        </p:nvSpPr>
        <p:spPr bwMode="auto">
          <a:xfrm>
            <a:off x="1457325" y="2624138"/>
            <a:ext cx="6415088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sz="5400" b="1">
                <a:solidFill>
                  <a:srgbClr val="FFFF00"/>
                </a:solidFill>
              </a:rPr>
              <a:t>size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r>
              <a:rPr lang="en-US" sz="5400" b="1">
                <a:solidFill>
                  <a:srgbClr val="FFFF00"/>
                </a:solidFill>
              </a:rPr>
              <a:t> / </a:t>
            </a: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sz="5400" b="1">
                <a:solidFill>
                  <a:srgbClr val="FFFF00"/>
                </a:solidFill>
              </a:rPr>
              <a:t>direction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r>
              <a:rPr lang="en-US" sz="5400" b="1">
                <a:solidFill>
                  <a:srgbClr val="FFFF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8917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3206750" y="3076575"/>
            <a:ext cx="25796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000" b="1" dirty="0">
                <a:solidFill>
                  <a:srgbClr val="FFFF00"/>
                </a:solidFill>
              </a:rPr>
              <a:t>“</a:t>
            </a:r>
            <a:r>
              <a:rPr lang="en-US" sz="4000" b="1" dirty="0">
                <a:solidFill>
                  <a:srgbClr val="FFFF00"/>
                </a:solidFill>
              </a:rPr>
              <a:t>gravity</a:t>
            </a:r>
            <a:r>
              <a:rPr lang="ja-JP" altLang="en-US" sz="4000" b="1" dirty="0">
                <a:solidFill>
                  <a:srgbClr val="FFFF00"/>
                </a:solidFill>
              </a:rPr>
              <a:t>”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39939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9940" name="Text Box 11"/>
          <p:cNvSpPr txBox="1">
            <a:spLocks noChangeArrowheads="1"/>
          </p:cNvSpPr>
          <p:nvPr/>
        </p:nvSpPr>
        <p:spPr bwMode="auto">
          <a:xfrm>
            <a:off x="3206749" y="3076575"/>
            <a:ext cx="278627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000" b="1" dirty="0" smtClean="0">
                <a:solidFill>
                  <a:srgbClr val="FFFF00"/>
                </a:solidFill>
              </a:rPr>
              <a:t>“</a:t>
            </a:r>
            <a:r>
              <a:rPr lang="en-US" altLang="ja-JP" sz="4000" b="1" dirty="0" smtClean="0">
                <a:solidFill>
                  <a:srgbClr val="FFFF00"/>
                </a:solidFill>
              </a:rPr>
              <a:t>distance</a:t>
            </a:r>
            <a:r>
              <a:rPr lang="ja-JP" altLang="en-US" sz="4000" b="1" dirty="0" smtClean="0">
                <a:solidFill>
                  <a:srgbClr val="FFFF00"/>
                </a:solidFill>
              </a:rPr>
              <a:t>”</a:t>
            </a:r>
            <a:r>
              <a:rPr lang="en-US" altLang="ja-JP" sz="4000" b="1" dirty="0" smtClean="0">
                <a:solidFill>
                  <a:srgbClr val="FFFF00"/>
                </a:solidFill>
              </a:rPr>
              <a:t> </a:t>
            </a:r>
            <a:r>
              <a:rPr lang="en-US" altLang="ja-JP" sz="4000" b="1" dirty="0" smtClean="0">
                <a:solidFill>
                  <a:srgbClr val="FFFF00"/>
                </a:solidFill>
              </a:rPr>
              <a:t>/ “time”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4096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096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0964" name="Text Box 11"/>
          <p:cNvSpPr txBox="1">
            <a:spLocks noChangeArrowheads="1"/>
          </p:cNvSpPr>
          <p:nvPr/>
        </p:nvSpPr>
        <p:spPr bwMode="auto">
          <a:xfrm>
            <a:off x="2954338" y="3062288"/>
            <a:ext cx="2435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000" b="1" dirty="0">
                <a:solidFill>
                  <a:srgbClr val="FFFF00"/>
                </a:solidFill>
              </a:rPr>
              <a:t>“</a:t>
            </a:r>
            <a:r>
              <a:rPr lang="en-US" sz="4000" b="1" dirty="0">
                <a:solidFill>
                  <a:srgbClr val="FFFF00"/>
                </a:solidFill>
              </a:rPr>
              <a:t>inertia</a:t>
            </a:r>
            <a:r>
              <a:rPr lang="ja-JP" altLang="en-US" sz="4000" b="1" dirty="0">
                <a:solidFill>
                  <a:srgbClr val="FFFF00"/>
                </a:solidFill>
              </a:rPr>
              <a:t>”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sp>
        <p:nvSpPr>
          <p:cNvPr id="5123" name="Text Box 12"/>
          <p:cNvSpPr txBox="1">
            <a:spLocks noChangeArrowheads="1"/>
          </p:cNvSpPr>
          <p:nvPr/>
        </p:nvSpPr>
        <p:spPr bwMode="auto">
          <a:xfrm>
            <a:off x="1143000" y="2209800"/>
            <a:ext cx="7162800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>
                <a:solidFill>
                  <a:srgbClr val="FFFF00"/>
                </a:solidFill>
              </a:rPr>
              <a:t>What does Equilibrium mean?</a:t>
            </a:r>
          </a:p>
        </p:txBody>
      </p:sp>
      <p:grpSp>
        <p:nvGrpSpPr>
          <p:cNvPr id="5124" name="Group 13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125" name="AutoShape 14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6" name="Text Box 15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198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1988" name="Text Box 7"/>
          <p:cNvSpPr txBox="1">
            <a:spLocks noChangeArrowheads="1"/>
          </p:cNvSpPr>
          <p:nvPr/>
        </p:nvSpPr>
        <p:spPr bwMode="auto">
          <a:xfrm>
            <a:off x="3067050" y="2359025"/>
            <a:ext cx="26098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>
                <a:solidFill>
                  <a:srgbClr val="FFFF00"/>
                </a:solidFill>
              </a:rPr>
              <a:t>Weight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301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3012" name="Text Box 7"/>
          <p:cNvSpPr txBox="1">
            <a:spLocks noChangeArrowheads="1"/>
          </p:cNvSpPr>
          <p:nvPr/>
        </p:nvSpPr>
        <p:spPr bwMode="auto">
          <a:xfrm>
            <a:off x="3406775" y="2239963"/>
            <a:ext cx="22653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>
                <a:solidFill>
                  <a:srgbClr val="FFFF00"/>
                </a:solidFill>
              </a:rPr>
              <a:t>Mass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403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368425" y="2154238"/>
            <a:ext cx="6237288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Compared to its weight on Earth, a 10-kg object on the moon will weigh </a:t>
            </a:r>
          </a:p>
          <a:p>
            <a:pPr>
              <a:defRPr/>
            </a:pPr>
            <a:r>
              <a:rPr lang="en-US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a.	the same amount.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	</a:t>
            </a: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b.	less.	</a:t>
            </a:r>
          </a:p>
          <a:p>
            <a:pPr>
              <a:defRPr/>
            </a:pPr>
            <a:r>
              <a:rPr lang="en-US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c.	more.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506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6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2281414" y="1920347"/>
            <a:ext cx="47625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Compared to its mass on Earth, the mass of a 10-kg object on the moon is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 </a:t>
            </a: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a.	the same.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	</a:t>
            </a:r>
          </a:p>
          <a:p>
            <a:pPr>
              <a:defRPr/>
            </a:pPr>
            <a:r>
              <a:rPr lang="en-US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b.	more.	</a:t>
            </a:r>
          </a:p>
          <a:p>
            <a:pPr>
              <a:defRPr/>
            </a:pPr>
            <a:r>
              <a:rPr lang="en-US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c.	less.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Mass vs. Weight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6086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7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6084" name="Text Box 8"/>
          <p:cNvSpPr txBox="1">
            <a:spLocks noChangeArrowheads="1"/>
          </p:cNvSpPr>
          <p:nvPr/>
        </p:nvSpPr>
        <p:spPr bwMode="auto">
          <a:xfrm>
            <a:off x="4995863" y="2597150"/>
            <a:ext cx="3127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46085" name="Text Box 14"/>
          <p:cNvSpPr txBox="1">
            <a:spLocks noChangeArrowheads="1"/>
          </p:cNvSpPr>
          <p:nvPr/>
        </p:nvSpPr>
        <p:spPr bwMode="auto">
          <a:xfrm>
            <a:off x="993775" y="2106613"/>
            <a:ext cx="7924800" cy="221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>
                <a:solidFill>
                  <a:srgbClr val="FFFF00"/>
                </a:solidFill>
              </a:rPr>
              <a:t>The 3-kg object has both more</a:t>
            </a:r>
          </a:p>
          <a:p>
            <a:pPr eaLnBrk="1" hangingPunct="1">
              <a:spcBef>
                <a:spcPct val="50000"/>
              </a:spcBef>
            </a:pPr>
            <a:r>
              <a:rPr lang="en-US" sz="6000">
                <a:solidFill>
                  <a:srgbClr val="FFFF00"/>
                </a:solidFill>
              </a:rPr>
              <a:t>	mass and weight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4710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710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585788" y="2266950"/>
            <a:ext cx="7915275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The law of inertia applies to </a:t>
            </a:r>
          </a:p>
          <a:p>
            <a:pPr>
              <a:defRPr/>
            </a:pPr>
            <a:r>
              <a:rPr lang="en-US" sz="3200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a.	objects at rest.	</a:t>
            </a:r>
          </a:p>
          <a:p>
            <a:pPr>
              <a:defRPr/>
            </a:pPr>
            <a:r>
              <a:rPr lang="en-US" sz="3200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b.	moving objects.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	</a:t>
            </a:r>
          </a:p>
          <a:p>
            <a:pPr>
              <a:defRPr/>
            </a:pP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c.	both moving and nonmoving objects.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4813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813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1555750" y="1751013"/>
            <a:ext cx="690245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Which scientist is famous for the idea that the earth and planets go around the sun?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Aristotle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Copernicus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Galileo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sz="3200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Newton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9158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59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3036888" y="2490788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 sz="320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304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After a cannonball is fired into frictionless  outer space, the amount of force needed to keep it going equals </a:t>
            </a:r>
          </a:p>
          <a:p>
            <a:pPr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a.	zero, since no force is necessary to keep it moving.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	</a:t>
            </a:r>
          </a:p>
          <a:p>
            <a:pPr>
              <a:defRPr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</a:rPr>
              <a:t>b.	twice the force with which it was fired.	</a:t>
            </a:r>
          </a:p>
          <a:p>
            <a:pPr>
              <a:defRPr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</a:rPr>
              <a:t>c.	one half the force with which it was fired.	</a:t>
            </a:r>
          </a:p>
          <a:p>
            <a:pPr>
              <a:defRPr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</a:rPr>
              <a:t>d.	the same amount of force with which it was fired.	</a:t>
            </a:r>
          </a:p>
          <a:p>
            <a:pPr>
              <a:defRPr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</a:rPr>
              <a:t>e.	one quarter the force with which it was fired.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018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18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9" name="Text Box 43"/>
          <p:cNvSpPr txBox="1">
            <a:spLocks noChangeArrowheads="1"/>
          </p:cNvSpPr>
          <p:nvPr/>
        </p:nvSpPr>
        <p:spPr bwMode="auto">
          <a:xfrm>
            <a:off x="788988" y="1533525"/>
            <a:ext cx="7183437" cy="39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</a:rPr>
              <a:t>You are standing in the aisle of a plane that is cruising at 500 mph. You drop your bag of peanuts. Will they land: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</a:rPr>
              <a:t>Behind you a ways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At your feet below your hands</a:t>
            </a:r>
          </a:p>
          <a:p>
            <a:pPr marL="742950" indent="-742950">
              <a:buFontTx/>
              <a:buAutoNum type="alphaLcPeriod"/>
              <a:defRPr/>
            </a:pPr>
            <a:r>
              <a:rPr lang="en-US" dirty="0">
                <a:solidFill>
                  <a:srgbClr val="CCCCCC"/>
                </a:solidFill>
                <a:latin typeface="Times New Roman" pitchFamily="18" charset="0"/>
                <a:ea typeface="+mn-ea"/>
              </a:rPr>
              <a:t>In front of you a ways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Newton's 1st Law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120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1204" name="Text Box 7"/>
          <p:cNvSpPr txBox="1">
            <a:spLocks noChangeArrowheads="1"/>
          </p:cNvSpPr>
          <p:nvPr/>
        </p:nvSpPr>
        <p:spPr bwMode="auto">
          <a:xfrm>
            <a:off x="1411288" y="2581275"/>
            <a:ext cx="6427787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rgbClr val="FFFF00"/>
                </a:solidFill>
              </a:rPr>
              <a:t>The name for the tendency of matter to resist changes to its motion.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6147" name="Group 4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6148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         Equilibrium </a:t>
            </a:r>
            <a:r>
              <a:rPr lang="en-US" sz="3200" dirty="0">
                <a:solidFill>
                  <a:srgbClr val="FFFF00"/>
                </a:solidFill>
              </a:rPr>
              <a:t>occurs </a:t>
            </a:r>
            <a:r>
              <a:rPr lang="en-US" sz="3200" dirty="0" smtClean="0">
                <a:solidFill>
                  <a:srgbClr val="FFFF00"/>
                </a:solidFill>
              </a:rPr>
              <a:t>when: </a:t>
            </a:r>
            <a:endParaRPr lang="en-US" sz="32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a. all </a:t>
            </a:r>
            <a:r>
              <a:rPr lang="en-US" sz="3200" dirty="0">
                <a:solidFill>
                  <a:srgbClr val="FFFF00"/>
                </a:solidFill>
              </a:rPr>
              <a:t>the forces acting on an object are balanced</a:t>
            </a:r>
            <a:r>
              <a:rPr lang="en-US" sz="3200" dirty="0" smtClean="0">
                <a:solidFill>
                  <a:srgbClr val="FFFF00"/>
                </a:solidFill>
              </a:rPr>
              <a:t>.</a:t>
            </a:r>
            <a:endParaRPr lang="en-US" sz="32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b. the </a:t>
            </a:r>
            <a:r>
              <a:rPr lang="en-US" sz="3200" dirty="0">
                <a:solidFill>
                  <a:srgbClr val="FFFF00"/>
                </a:solidFill>
              </a:rPr>
              <a:t>sum of the forces to the left equals the sum </a:t>
            </a:r>
            <a:r>
              <a:rPr lang="en-US" sz="3200" dirty="0" smtClean="0">
                <a:solidFill>
                  <a:srgbClr val="FFFF00"/>
                </a:solidFill>
              </a:rPr>
              <a:t>	of </a:t>
            </a:r>
            <a:r>
              <a:rPr lang="en-US" sz="3200" dirty="0">
                <a:solidFill>
                  <a:srgbClr val="FFFF00"/>
                </a:solidFill>
              </a:rPr>
              <a:t>forces to the right</a:t>
            </a:r>
          </a:p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c. the </a:t>
            </a:r>
            <a:r>
              <a:rPr lang="en-US" sz="3200" dirty="0">
                <a:solidFill>
                  <a:srgbClr val="FFFF00"/>
                </a:solidFill>
              </a:rPr>
              <a:t>net force on the object is zero.	</a:t>
            </a:r>
          </a:p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d. the </a:t>
            </a:r>
            <a:r>
              <a:rPr lang="en-US" sz="3200" dirty="0">
                <a:solidFill>
                  <a:srgbClr val="FFFF00"/>
                </a:solidFill>
              </a:rPr>
              <a:t>sum of the upward forces equals the sum of the downward forces.</a:t>
            </a:r>
          </a:p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e. all </a:t>
            </a:r>
            <a:r>
              <a:rPr lang="en-US" sz="3200" dirty="0">
                <a:solidFill>
                  <a:srgbClr val="FFFF00"/>
                </a:solidFill>
              </a:rPr>
              <a:t>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 </a:t>
            </a: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222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2228" name="Text Box 8"/>
          <p:cNvSpPr txBox="1">
            <a:spLocks noChangeArrowheads="1"/>
          </p:cNvSpPr>
          <p:nvPr/>
        </p:nvSpPr>
        <p:spPr bwMode="auto">
          <a:xfrm>
            <a:off x="1371600" y="2770188"/>
            <a:ext cx="5589588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7200">
                <a:solidFill>
                  <a:schemeClr val="hlink"/>
                </a:solidFill>
              </a:rPr>
              <a:t>35 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 </a:t>
            </a:r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325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3252" name="Text Box 8"/>
          <p:cNvSpPr txBox="1">
            <a:spLocks noChangeArrowheads="1"/>
          </p:cNvSpPr>
          <p:nvPr/>
        </p:nvSpPr>
        <p:spPr bwMode="auto">
          <a:xfrm>
            <a:off x="3049588" y="2252663"/>
            <a:ext cx="3130550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8000">
                <a:solidFill>
                  <a:srgbClr val="FFFF00"/>
                </a:solidFill>
              </a:rPr>
              <a:t>30 N</a:t>
            </a:r>
          </a:p>
          <a:p>
            <a:pPr eaLnBrk="1" hangingPunct="1">
              <a:spcBef>
                <a:spcPct val="50000"/>
              </a:spcBef>
            </a:pPr>
            <a:endParaRPr lang="en-US" sz="80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1938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 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427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7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4276" name="Text Box 8"/>
          <p:cNvSpPr txBox="1">
            <a:spLocks noChangeArrowheads="1"/>
          </p:cNvSpPr>
          <p:nvPr/>
        </p:nvSpPr>
        <p:spPr bwMode="auto">
          <a:xfrm>
            <a:off x="1653823" y="1895300"/>
            <a:ext cx="558958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dirty="0" smtClean="0">
                <a:solidFill>
                  <a:schemeClr val="hlink"/>
                </a:solidFill>
              </a:rPr>
              <a:t>s = d/t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4800" dirty="0" smtClean="0">
                <a:solidFill>
                  <a:schemeClr val="hlink"/>
                </a:solidFill>
              </a:rPr>
              <a:t>= 200 km / 4 </a:t>
            </a:r>
            <a:r>
              <a:rPr lang="en-US" sz="4800" dirty="0" err="1" smtClean="0">
                <a:solidFill>
                  <a:schemeClr val="hlink"/>
                </a:solidFill>
              </a:rPr>
              <a:t>hr</a:t>
            </a:r>
            <a:endParaRPr lang="en-US" sz="4800" dirty="0" smtClean="0">
              <a:solidFill>
                <a:schemeClr val="hlink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4800" dirty="0" smtClean="0">
                <a:solidFill>
                  <a:schemeClr val="hlink"/>
                </a:solidFill>
              </a:rPr>
              <a:t>= </a:t>
            </a:r>
            <a:r>
              <a:rPr lang="en-US" sz="4800" b="1" dirty="0" smtClean="0">
                <a:solidFill>
                  <a:schemeClr val="hlink"/>
                </a:solidFill>
              </a:rPr>
              <a:t>50 km/</a:t>
            </a:r>
            <a:r>
              <a:rPr lang="en-US" sz="4800" b="1" dirty="0" err="1" smtClean="0">
                <a:solidFill>
                  <a:schemeClr val="hlink"/>
                </a:solidFill>
              </a:rPr>
              <a:t>hr</a:t>
            </a:r>
            <a:endParaRPr lang="en-US" sz="4800" b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 </a:t>
            </a:r>
          </a:p>
        </p:txBody>
      </p:sp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5302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3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5300" name="Rectangle 8"/>
          <p:cNvSpPr>
            <a:spLocks noChangeArrowheads="1"/>
          </p:cNvSpPr>
          <p:nvPr/>
        </p:nvSpPr>
        <p:spPr bwMode="auto">
          <a:xfrm>
            <a:off x="6057900" y="4083050"/>
            <a:ext cx="1624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8000">
              <a:solidFill>
                <a:srgbClr val="FFFF00"/>
              </a:solidFill>
            </a:endParaRPr>
          </a:p>
        </p:txBody>
      </p:sp>
      <p:sp>
        <p:nvSpPr>
          <p:cNvPr id="55301" name="Rectangle 9"/>
          <p:cNvSpPr>
            <a:spLocks noChangeArrowheads="1"/>
          </p:cNvSpPr>
          <p:nvPr/>
        </p:nvSpPr>
        <p:spPr bwMode="auto">
          <a:xfrm rot="10800000" flipV="1">
            <a:off x="803188" y="2073790"/>
            <a:ext cx="6423453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dirty="0" smtClean="0">
                <a:solidFill>
                  <a:srgbClr val="FFFF00"/>
                </a:solidFill>
              </a:rPr>
              <a:t>s </a:t>
            </a:r>
            <a:r>
              <a:rPr lang="en-US" sz="5400" dirty="0" smtClean="0">
                <a:solidFill>
                  <a:srgbClr val="FFFF00"/>
                </a:solidFill>
              </a:rPr>
              <a:t>= </a:t>
            </a:r>
            <a:r>
              <a:rPr lang="en-US" sz="5400" dirty="0" err="1" smtClean="0">
                <a:solidFill>
                  <a:srgbClr val="FFFF00"/>
                </a:solidFill>
                <a:latin typeface="Symbol" charset="2"/>
                <a:cs typeface="Symbol" charset="2"/>
              </a:rPr>
              <a:t>D</a:t>
            </a:r>
            <a:r>
              <a:rPr lang="en-US" sz="5400" dirty="0" err="1">
                <a:solidFill>
                  <a:srgbClr val="FFFF00"/>
                </a:solidFill>
              </a:rPr>
              <a:t>d</a:t>
            </a:r>
            <a:r>
              <a:rPr lang="en-US" sz="5400" dirty="0" smtClean="0">
                <a:solidFill>
                  <a:srgbClr val="FFFF00"/>
                </a:solidFill>
              </a:rPr>
              <a:t> </a:t>
            </a:r>
            <a:r>
              <a:rPr lang="en-US" sz="5400" dirty="0" smtClean="0">
                <a:solidFill>
                  <a:srgbClr val="FFFF00"/>
                </a:solidFill>
              </a:rPr>
              <a:t>/ </a:t>
            </a:r>
            <a:r>
              <a:rPr lang="en-US" sz="5400" dirty="0" smtClean="0">
                <a:solidFill>
                  <a:srgbClr val="FFFF00"/>
                </a:solidFill>
                <a:latin typeface="Symbol" charset="2"/>
                <a:cs typeface="Symbol" charset="2"/>
              </a:rPr>
              <a:t>D</a:t>
            </a:r>
            <a:r>
              <a:rPr lang="en-US" sz="5400" dirty="0" smtClean="0">
                <a:solidFill>
                  <a:srgbClr val="FFFF00"/>
                </a:solidFill>
              </a:rPr>
              <a:t>t</a:t>
            </a:r>
          </a:p>
          <a:p>
            <a:pPr>
              <a:spcBef>
                <a:spcPct val="50000"/>
              </a:spcBef>
            </a:pPr>
            <a:r>
              <a:rPr lang="en-US" sz="5400" dirty="0" smtClean="0">
                <a:solidFill>
                  <a:srgbClr val="FFFF00"/>
                </a:solidFill>
              </a:rPr>
              <a:t>d = s*t = 12 m/s * 6s</a:t>
            </a:r>
            <a:endParaRPr lang="en-US" sz="5400" dirty="0" smtClean="0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5400" dirty="0" smtClean="0">
                <a:solidFill>
                  <a:srgbClr val="FFFF00"/>
                </a:solidFill>
              </a:rPr>
              <a:t>= </a:t>
            </a:r>
            <a:r>
              <a:rPr lang="en-US" sz="5400" dirty="0" smtClean="0">
                <a:solidFill>
                  <a:srgbClr val="FFFF00"/>
                </a:solidFill>
              </a:rPr>
              <a:t>72 m </a:t>
            </a:r>
            <a:endParaRPr lang="en-US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 </a:t>
            </a:r>
          </a:p>
        </p:txBody>
      </p:sp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632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2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Rectangle 9"/>
          <p:cNvSpPr>
            <a:spLocks noChangeArrowheads="1"/>
          </p:cNvSpPr>
          <p:nvPr/>
        </p:nvSpPr>
        <p:spPr bwMode="auto">
          <a:xfrm rot="10800000" flipV="1">
            <a:off x="1893181" y="1896524"/>
            <a:ext cx="510593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dirty="0" smtClean="0">
                <a:solidFill>
                  <a:srgbClr val="FFFF00"/>
                </a:solidFill>
              </a:rPr>
              <a:t>W = m*g</a:t>
            </a:r>
          </a:p>
          <a:p>
            <a:pPr>
              <a:spcBef>
                <a:spcPct val="50000"/>
              </a:spcBef>
            </a:pPr>
            <a:r>
              <a:rPr lang="en-US" sz="5400" dirty="0" smtClean="0">
                <a:solidFill>
                  <a:srgbClr val="FFFF00"/>
                </a:solidFill>
              </a:rPr>
              <a:t>= 4 kg * 10 m/s</a:t>
            </a:r>
            <a:r>
              <a:rPr lang="en-US" sz="5400" baseline="30000" dirty="0" smtClean="0">
                <a:solidFill>
                  <a:srgbClr val="FFFF00"/>
                </a:solidFill>
              </a:rPr>
              <a:t>2</a:t>
            </a:r>
          </a:p>
          <a:p>
            <a:pPr>
              <a:spcBef>
                <a:spcPct val="50000"/>
              </a:spcBef>
            </a:pPr>
            <a:r>
              <a:rPr lang="en-US" sz="5400" b="1" dirty="0" smtClean="0">
                <a:solidFill>
                  <a:srgbClr val="FFFF00"/>
                </a:solidFill>
              </a:rPr>
              <a:t>= 40 </a:t>
            </a:r>
            <a:r>
              <a:rPr lang="en-US" sz="5400" b="1" dirty="0">
                <a:solidFill>
                  <a:srgbClr val="FFFF00"/>
                </a:solidFill>
              </a:rPr>
              <a:t>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5" name="Group 1031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7350" name="AutoShape 1030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1" name="WordArt 1028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8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8376" name="Group 103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7348" name="AutoShape 103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49" name="Text Box 103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7" name="Group 5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8374" name="AutoShape 3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8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9398" name="Group 6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8372" name="AutoShape 7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3" name="Text Box 8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1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 u="sng">
                <a:solidFill>
                  <a:srgbClr val="FFFF00"/>
                </a:solidFill>
                <a:latin typeface="Times New Roman" charset="0"/>
              </a:rPr>
              <a:t>Final Jeopardy</a:t>
            </a:r>
            <a:r>
              <a:rPr lang="en-US" sz="6000">
                <a:solidFill>
                  <a:srgbClr val="FFFF00"/>
                </a:solidFill>
                <a:latin typeface="Times New Roman" charset="0"/>
              </a:rPr>
              <a:t> </a:t>
            </a: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900113" y="1631950"/>
            <a:ext cx="78136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The Names of the Both Vice-Presidential Candidates.</a:t>
            </a:r>
          </a:p>
        </p:txBody>
      </p:sp>
      <p:sp>
        <p:nvSpPr>
          <p:cNvPr id="59396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59438" y="5367338"/>
            <a:ext cx="2582862" cy="914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  <p:pic>
        <p:nvPicPr>
          <p:cNvPr id="64520" name="91802D62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6230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08" fill="hold"/>
                                        <p:tgtEl>
                                          <p:spTgt spid="64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0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>
                <a:solidFill>
                  <a:srgbClr val="FFFF00"/>
                </a:solidFill>
                <a:latin typeface="Times New Roman" charset="0"/>
              </a:rPr>
              <a:t>Final Jeopardy</a:t>
            </a:r>
          </a:p>
        </p:txBody>
      </p:sp>
      <p:sp>
        <p:nvSpPr>
          <p:cNvPr id="60419" name="Rectangle 8"/>
          <p:cNvSpPr>
            <a:spLocks noChangeArrowheads="1"/>
          </p:cNvSpPr>
          <p:nvPr/>
        </p:nvSpPr>
        <p:spPr bwMode="auto">
          <a:xfrm>
            <a:off x="6242050" y="5937250"/>
            <a:ext cx="2305050" cy="67627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hlinkClick r:id="rId2" action="ppaction://hlinksldjump"/>
              </a:rPr>
              <a:t>Continue</a:t>
            </a:r>
            <a:endParaRPr lang="en-US"/>
          </a:p>
        </p:txBody>
      </p:sp>
      <p:sp>
        <p:nvSpPr>
          <p:cNvPr id="60420" name="Text Box 9"/>
          <p:cNvSpPr txBox="1">
            <a:spLocks noChangeArrowheads="1"/>
          </p:cNvSpPr>
          <p:nvPr/>
        </p:nvSpPr>
        <p:spPr bwMode="auto">
          <a:xfrm>
            <a:off x="6346825" y="5935663"/>
            <a:ext cx="1920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60421" name="WordArt 12"/>
          <p:cNvSpPr>
            <a:spLocks noChangeArrowheads="1" noChangeShapeType="1" noTextEdit="1"/>
          </p:cNvSpPr>
          <p:nvPr/>
        </p:nvSpPr>
        <p:spPr bwMode="auto">
          <a:xfrm>
            <a:off x="969963" y="1481138"/>
            <a:ext cx="6843712" cy="3743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ea typeface="Impact"/>
                <a:cs typeface="Impact"/>
              </a:rPr>
              <a:t>Election: 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4" descr="Narrow vertical"/>
          <p:cNvSpPr>
            <a:spLocks noChangeArrowheads="1" noChangeShapeType="1" noTextEdit="1"/>
          </p:cNvSpPr>
          <p:nvPr/>
        </p:nvSpPr>
        <p:spPr bwMode="auto">
          <a:xfrm>
            <a:off x="2633663" y="0"/>
            <a:ext cx="3328987" cy="33591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blurRad="63500" dist="46662" dir="2115817" algn="ctr" rotWithShape="0">
                    <a:srgbClr val="000000">
                      <a:alpha val="79999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Final Jeopardy</a:t>
            </a: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2219325" y="3390900"/>
            <a:ext cx="457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5194300" y="5711825"/>
            <a:ext cx="2398713" cy="701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717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717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76"/>
          <p:cNvSpPr txBox="1">
            <a:spLocks noChangeArrowheads="1"/>
          </p:cNvSpPr>
          <p:nvPr/>
        </p:nvSpPr>
        <p:spPr bwMode="auto">
          <a:xfrm>
            <a:off x="1395942" y="2089503"/>
            <a:ext cx="6159500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A girl whose weight is 500 N hangs from the middle of a bar supported by two vertical strands of rope. </a:t>
            </a: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What is the tension in each strand?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600">
                <a:solidFill>
                  <a:srgbClr val="FFFF00"/>
                </a:solidFill>
                <a:latin typeface="Times New Roman" charset="0"/>
              </a:rPr>
              <a:t>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6600">
                <a:solidFill>
                  <a:srgbClr val="FFFF00"/>
                </a:solidFill>
                <a:latin typeface="Times New Roman" charset="0"/>
              </a:rPr>
              <a:t>Who are Gov. Sarah Palin and Sen. Joseph Biden, Jr.</a:t>
            </a:r>
          </a:p>
          <a:p>
            <a:pPr eaLnBrk="1" hangingPunct="1">
              <a:buFontTx/>
              <a:buNone/>
            </a:pPr>
            <a:endParaRPr lang="en-US" sz="6000" i="1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i="1">
              <a:solidFill>
                <a:srgbClr val="FFFF00"/>
              </a:solidFill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4800" i="1">
              <a:solidFill>
                <a:srgbClr val="FF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FF"/>
                </a:solidFill>
                <a:latin typeface="Times New Roman" charset="0"/>
              </a:rPr>
              <a:t>Directions for Changing the Game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questions and answers, just type over the problems…Use the 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“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replace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”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 feature to change the categories easily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The daily doubles were originally set to category #4 for $500 and category #2 for $300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daily doubles you must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1.  Change the hyperlink for the links on the main board to go to the appropriate question, therefore bypassing the daily double slide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2.  Change the hyperlink on the continue button on each daily double slide to go to the new question.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819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819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55638" y="2319338"/>
            <a:ext cx="7913687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dirty="0">
                <a:solidFill>
                  <a:srgbClr val="FFFF00"/>
                </a:solidFill>
              </a:rPr>
              <a:t>What are the 2 different kinds of </a:t>
            </a:r>
            <a:r>
              <a:rPr lang="en-US" sz="4800" dirty="0" smtClean="0">
                <a:solidFill>
                  <a:srgbClr val="FFFF00"/>
                </a:solidFill>
              </a:rPr>
              <a:t>Equilibrium</a:t>
            </a:r>
            <a:r>
              <a:rPr lang="en-US" sz="4800" dirty="0">
                <a:solidFill>
                  <a:srgbClr val="FFFF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Equilibrium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921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9222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3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9220" name="Text Box 13"/>
          <p:cNvSpPr txBox="1">
            <a:spLocks noChangeArrowheads="1"/>
          </p:cNvSpPr>
          <p:nvPr/>
        </p:nvSpPr>
        <p:spPr bwMode="auto">
          <a:xfrm>
            <a:off x="1263650" y="2209800"/>
            <a:ext cx="6773863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rgbClr val="FFFF00"/>
                </a:solidFill>
              </a:rPr>
              <a:t>Write the Equilibrium Rule in just four symbols.</a:t>
            </a:r>
          </a:p>
        </p:txBody>
      </p:sp>
      <p:graphicFrame>
        <p:nvGraphicFramePr>
          <p:cNvPr id="9221" name="Object 14"/>
          <p:cNvGraphicFramePr>
            <a:graphicFrameLocks noChangeAspect="1"/>
          </p:cNvGraphicFramePr>
          <p:nvPr/>
        </p:nvGraphicFramePr>
        <p:xfrm>
          <a:off x="0" y="0"/>
          <a:ext cx="914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Equation" r:id="rId4" imgW="438364" imgH="657546" progId="Equation.DSMT4">
                  <p:embed/>
                </p:oleObj>
              </mc:Choice>
              <mc:Fallback>
                <p:oleObj name="Equation" r:id="rId4" imgW="438364" imgH="657546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10243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0245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6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0244" name="Text Box 17"/>
          <p:cNvSpPr txBox="1">
            <a:spLocks noChangeArrowheads="1"/>
          </p:cNvSpPr>
          <p:nvPr/>
        </p:nvSpPr>
        <p:spPr bwMode="auto">
          <a:xfrm>
            <a:off x="1404938" y="2520950"/>
            <a:ext cx="67976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Force is a ________ or a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3333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DAD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3333CC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1602</TotalTime>
  <Words>1268</Words>
  <Application>Microsoft Office PowerPoint</Application>
  <PresentationFormat>On-screen Show (4:3)</PresentationFormat>
  <Paragraphs>274</Paragraphs>
  <Slides>61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9" baseType="lpstr">
      <vt:lpstr>ＭＳ Ｐゴシック</vt:lpstr>
      <vt:lpstr>Arial</vt:lpstr>
      <vt:lpstr>Arial Black</vt:lpstr>
      <vt:lpstr>Impact</vt:lpstr>
      <vt:lpstr>Symbol</vt:lpstr>
      <vt:lpstr>Times New Roman</vt:lpstr>
      <vt:lpstr>Default Design</vt:lpstr>
      <vt:lpstr>Equation</vt:lpstr>
      <vt:lpstr>PowerPoint Presentation</vt:lpstr>
      <vt:lpstr>PowerPoint Presentation</vt:lpstr>
      <vt:lpstr>PowerPoint Presentation</vt:lpstr>
      <vt:lpstr>Equilibrium - $100</vt:lpstr>
      <vt:lpstr>Equilibrium - $200</vt:lpstr>
      <vt:lpstr> Equilibrium - $300</vt:lpstr>
      <vt:lpstr> Equilibrium - $400</vt:lpstr>
      <vt:lpstr> Equilibrium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Mass vs. Weight - $100</vt:lpstr>
      <vt:lpstr>Mass vs. Weight - $200</vt:lpstr>
      <vt:lpstr>Mass vs. Weight - $300</vt:lpstr>
      <vt:lpstr>Mass vs. Weight - $400</vt:lpstr>
      <vt:lpstr>Mass vs. Weight - $500</vt:lpstr>
      <vt:lpstr>Newton's 1st Law - $100</vt:lpstr>
      <vt:lpstr>Newton's 1st Law - $200</vt:lpstr>
      <vt:lpstr>Newton's 1st Law - $300</vt:lpstr>
      <vt:lpstr>Newton's 1st Law - $400</vt:lpstr>
      <vt:lpstr>Newton's 1st Law - $500</vt:lpstr>
      <vt:lpstr>Solving Problems - $100</vt:lpstr>
      <vt:lpstr>Solving Problems - $200</vt:lpstr>
      <vt:lpstr>Solving Problems - $300</vt:lpstr>
      <vt:lpstr>Solving Problems - $400</vt:lpstr>
      <vt:lpstr>Solving Problems - $500</vt:lpstr>
      <vt:lpstr>****Answers****</vt:lpstr>
      <vt:lpstr>Equilibrium - $100</vt:lpstr>
      <vt:lpstr>Equilibrium - $200</vt:lpstr>
      <vt:lpstr>Equilibrium - $300</vt:lpstr>
      <vt:lpstr>Equilibrium - $400</vt:lpstr>
      <vt:lpstr>Equilibrium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Mass vs. Weight - $100</vt:lpstr>
      <vt:lpstr>Mass vs. Weight - $200</vt:lpstr>
      <vt:lpstr>Mass vs. Weight - $300</vt:lpstr>
      <vt:lpstr>Mass vs. Weight - $400</vt:lpstr>
      <vt:lpstr>Mass vs. Weight - $500</vt:lpstr>
      <vt:lpstr>Newton's 1st Law - $100</vt:lpstr>
      <vt:lpstr>Newton's 1st Law - $200</vt:lpstr>
      <vt:lpstr>Newton's 1st Law - $300</vt:lpstr>
      <vt:lpstr>Newton's 1st Law - $400</vt:lpstr>
      <vt:lpstr>Newton's 1st Law - $500</vt:lpstr>
      <vt:lpstr>Solving Problems - $100 </vt:lpstr>
      <vt:lpstr>Solving Problems - $200 </vt:lpstr>
      <vt:lpstr>Solving Problems - $300 </vt:lpstr>
      <vt:lpstr>Solving Problems - $400 </vt:lpstr>
      <vt:lpstr>Solving Problems - $500 </vt:lpstr>
      <vt:lpstr>PowerPoint Presentation</vt:lpstr>
      <vt:lpstr>PowerPoint Presentation</vt:lpstr>
      <vt:lpstr>Final Jeopardy </vt:lpstr>
      <vt:lpstr>Final Jeopardy</vt:lpstr>
      <vt:lpstr>PowerPoint Presentation</vt:lpstr>
      <vt:lpstr>Question:</vt:lpstr>
      <vt:lpstr>Directions for Changing the Game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Chad Leckie</dc:creator>
  <cp:lastModifiedBy>Heather L Grebe</cp:lastModifiedBy>
  <cp:revision>226</cp:revision>
  <dcterms:created xsi:type="dcterms:W3CDTF">2003-05-08T21:26:42Z</dcterms:created>
  <dcterms:modified xsi:type="dcterms:W3CDTF">2014-10-06T12:57:37Z</dcterms:modified>
</cp:coreProperties>
</file>